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F98EB04-4A6C-4DB2-9A1C-356F5258E1F8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6106A0B-E77B-4943-BE1D-4BDC34AA9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98EB04-4A6C-4DB2-9A1C-356F5258E1F8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06A0B-E77B-4943-BE1D-4BDC34AA9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98EB04-4A6C-4DB2-9A1C-356F5258E1F8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06A0B-E77B-4943-BE1D-4BDC34AA9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98EB04-4A6C-4DB2-9A1C-356F5258E1F8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06A0B-E77B-4943-BE1D-4BDC34AA99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98EB04-4A6C-4DB2-9A1C-356F5258E1F8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06A0B-E77B-4943-BE1D-4BDC34AA99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98EB04-4A6C-4DB2-9A1C-356F5258E1F8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06A0B-E77B-4943-BE1D-4BDC34AA99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98EB04-4A6C-4DB2-9A1C-356F5258E1F8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06A0B-E77B-4943-BE1D-4BDC34AA9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98EB04-4A6C-4DB2-9A1C-356F5258E1F8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06A0B-E77B-4943-BE1D-4BDC34AA99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98EB04-4A6C-4DB2-9A1C-356F5258E1F8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06A0B-E77B-4943-BE1D-4BDC34AA9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F98EB04-4A6C-4DB2-9A1C-356F5258E1F8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06A0B-E77B-4943-BE1D-4BDC34AA9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F98EB04-4A6C-4DB2-9A1C-356F5258E1F8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6106A0B-E77B-4943-BE1D-4BDC34AA99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F98EB04-4A6C-4DB2-9A1C-356F5258E1F8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6106A0B-E77B-4943-BE1D-4BDC34AA9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audio" Target="../media/audio3.wav"/><Relationship Id="rId7" Type="http://schemas.openxmlformats.org/officeDocument/2006/relationships/image" Target="../media/image4.pn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audio4.wav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distance and midpoint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August 26,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CGT.5.G.1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Objective: I will use formulas to find the distance between two points on a coordinate plane, the midpoint of a segment, and the slopes of parallel, perpendicular, horizontal, and vertical lines.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Distance and Midpoints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number_line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524000"/>
            <a:ext cx="7385542" cy="2563019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Distance and Midpoint on a number line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To find the distance between two points on a number line, take the absolute value of their difference.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Distance on a number line</a:t>
            </a:r>
            <a:endParaRPr lang="en-US" dirty="0"/>
          </a:p>
        </p:txBody>
      </p:sp>
      <p:pic>
        <p:nvPicPr>
          <p:cNvPr id="4" name="Content Placeholder 3" descr="number_lin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95400" y="2743200"/>
            <a:ext cx="6547342" cy="227213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62200" y="32766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876800" y="32766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438400" y="3657600"/>
          <a:ext cx="361950" cy="285750"/>
        </p:xfrm>
        <a:graphic>
          <a:graphicData uri="http://schemas.openxmlformats.org/presentationml/2006/ole">
            <p:oleObj spid="_x0000_s17410" name="Equation" r:id="rId4" imgW="114120" imgH="114120" progId="Equation.3">
              <p:embed/>
            </p:oleObj>
          </a:graphicData>
        </a:graphic>
      </p:graphicFrame>
      <p:graphicFrame>
        <p:nvGraphicFramePr>
          <p:cNvPr id="17411" name="Object 3"/>
          <p:cNvGraphicFramePr>
            <a:graphicFrameLocks noChangeAspect="1"/>
          </p:cNvGraphicFramePr>
          <p:nvPr/>
        </p:nvGraphicFramePr>
        <p:xfrm>
          <a:off x="4876800" y="3657600"/>
          <a:ext cx="361950" cy="285750"/>
        </p:xfrm>
        <a:graphic>
          <a:graphicData uri="http://schemas.openxmlformats.org/presentationml/2006/ole">
            <p:oleObj spid="_x0000_s17411" name="Equation" r:id="rId5" imgW="114120" imgH="11412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143000" y="4724400"/>
            <a:ext cx="518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AB= ∣ -4 - 1∣ = ∣-5∣=5</a:t>
            </a:r>
          </a:p>
          <a:p>
            <a:endParaRPr lang="en-US" dirty="0" smtClean="0"/>
          </a:p>
          <a:p>
            <a:r>
              <a:rPr lang="en-US" dirty="0" smtClean="0"/>
              <a:t>AB is 5 units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To find the </a:t>
            </a:r>
            <a:r>
              <a:rPr lang="en-US" dirty="0" smtClean="0"/>
              <a:t>midpoint </a:t>
            </a:r>
            <a:r>
              <a:rPr lang="en-US" dirty="0" smtClean="0"/>
              <a:t>between two points on a number line, </a:t>
            </a:r>
            <a:r>
              <a:rPr lang="en-US" dirty="0" smtClean="0"/>
              <a:t>average the coordinates of th</a:t>
            </a:r>
            <a:r>
              <a:rPr lang="en-US" dirty="0" smtClean="0"/>
              <a:t>e two points</a:t>
            </a:r>
            <a:r>
              <a:rPr lang="en-US" dirty="0" smtClean="0"/>
              <a:t>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Midpoint </a:t>
            </a:r>
            <a:r>
              <a:rPr lang="en-US" dirty="0" smtClean="0"/>
              <a:t>on a number line</a:t>
            </a:r>
            <a:endParaRPr lang="en-US" dirty="0"/>
          </a:p>
        </p:txBody>
      </p:sp>
      <p:pic>
        <p:nvPicPr>
          <p:cNvPr id="4" name="Content Placeholder 3" descr="number_lin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95400" y="2743200"/>
            <a:ext cx="6547342" cy="227213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62200" y="32766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876800" y="32766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438400" y="3657600"/>
          <a:ext cx="361950" cy="285750"/>
        </p:xfrm>
        <a:graphic>
          <a:graphicData uri="http://schemas.openxmlformats.org/presentationml/2006/ole">
            <p:oleObj spid="_x0000_s25602" name="Equation" r:id="rId4" imgW="114120" imgH="114120" progId="Equation.3">
              <p:embed/>
            </p:oleObj>
          </a:graphicData>
        </a:graphic>
      </p:graphicFrame>
      <p:graphicFrame>
        <p:nvGraphicFramePr>
          <p:cNvPr id="17411" name="Object 3"/>
          <p:cNvGraphicFramePr>
            <a:graphicFrameLocks noChangeAspect="1"/>
          </p:cNvGraphicFramePr>
          <p:nvPr/>
        </p:nvGraphicFramePr>
        <p:xfrm>
          <a:off x="4876800" y="3657600"/>
          <a:ext cx="361950" cy="285750"/>
        </p:xfrm>
        <a:graphic>
          <a:graphicData uri="http://schemas.openxmlformats.org/presentationml/2006/ole">
            <p:oleObj spid="_x0000_s25603" name="Equation" r:id="rId5" imgW="114120" imgH="11412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143000" y="47244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midpoint of AB is (-4+1)/2=-3/2=-1.5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169483924_a7d546307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838200"/>
            <a:ext cx="5708866" cy="4781176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Page 25(13-18,31-36)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Bellringer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762000" y="2209800"/>
            <a:ext cx="6172200" cy="2133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09600" y="4419600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438400" y="3733800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352800" y="34290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934200" y="2209800"/>
            <a:ext cx="838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graphicFrame>
        <p:nvGraphicFramePr>
          <p:cNvPr id="11" name="Content Placeholder 10"/>
          <p:cNvGraphicFramePr>
            <a:graphicFrameLocks noChangeAspect="1"/>
          </p:cNvGraphicFramePr>
          <p:nvPr>
            <p:ph idx="1"/>
          </p:nvPr>
        </p:nvGraphicFramePr>
        <p:xfrm>
          <a:off x="6781800" y="1981200"/>
          <a:ext cx="344487" cy="344487"/>
        </p:xfrm>
        <a:graphic>
          <a:graphicData uri="http://schemas.openxmlformats.org/presentationml/2006/ole">
            <p:oleObj spid="_x0000_s1026" name="Equation" r:id="rId3" imgW="114120" imgH="114120" progId="Equation.3">
              <p:embed/>
            </p:oleObj>
          </a:graphicData>
        </a:graphic>
      </p:graphicFrame>
      <p:graphicFrame>
        <p:nvGraphicFramePr>
          <p:cNvPr id="1027" name="Content Placeholder 10"/>
          <p:cNvGraphicFramePr>
            <a:graphicFrameLocks noChangeAspect="1"/>
          </p:cNvGraphicFramePr>
          <p:nvPr/>
        </p:nvGraphicFramePr>
        <p:xfrm>
          <a:off x="533400" y="4191000"/>
          <a:ext cx="344488" cy="344487"/>
        </p:xfrm>
        <a:graphic>
          <a:graphicData uri="http://schemas.openxmlformats.org/presentationml/2006/ole">
            <p:oleObj spid="_x0000_s1027" name="Equation" r:id="rId4" imgW="114120" imgH="114120" progId="Equation.3">
              <p:embed/>
            </p:oleObj>
          </a:graphicData>
        </a:graphic>
      </p:graphicFrame>
      <p:graphicFrame>
        <p:nvGraphicFramePr>
          <p:cNvPr id="1028" name="Content Placeholder 10"/>
          <p:cNvGraphicFramePr>
            <a:graphicFrameLocks noChangeAspect="1"/>
          </p:cNvGraphicFramePr>
          <p:nvPr/>
        </p:nvGraphicFramePr>
        <p:xfrm>
          <a:off x="3352800" y="3200400"/>
          <a:ext cx="344488" cy="344487"/>
        </p:xfrm>
        <a:graphic>
          <a:graphicData uri="http://schemas.openxmlformats.org/presentationml/2006/ole">
            <p:oleObj spid="_x0000_s1028" name="Equation" r:id="rId5" imgW="114120" imgH="114120" progId="Equation.3">
              <p:embed/>
            </p:oleObj>
          </a:graphicData>
        </a:graphic>
      </p:graphicFrame>
      <p:graphicFrame>
        <p:nvGraphicFramePr>
          <p:cNvPr id="1029" name="Content Placeholder 10"/>
          <p:cNvGraphicFramePr>
            <a:graphicFrameLocks noChangeAspect="1"/>
          </p:cNvGraphicFramePr>
          <p:nvPr/>
        </p:nvGraphicFramePr>
        <p:xfrm>
          <a:off x="2438400" y="3581400"/>
          <a:ext cx="344488" cy="344487"/>
        </p:xfrm>
        <a:graphic>
          <a:graphicData uri="http://schemas.openxmlformats.org/presentationml/2006/ole">
            <p:oleObj spid="_x0000_s1029" name="Equation" r:id="rId6" imgW="114120" imgH="114120" progId="Equation.3">
              <p:embed/>
            </p:oleObj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685800" y="38100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 ft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590800" y="32004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ft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800600" y="23622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 ft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81000" y="1066800"/>
            <a:ext cx="6019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Point R is contained in WZ. What is the probability that R is contained in YZ?</a:t>
            </a:r>
            <a:endParaRPr lang="en-US" sz="2800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4419600" y="1066800"/>
            <a:ext cx="457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2667000" y="1905000"/>
            <a:ext cx="533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Take your homework and get on your feet!</a:t>
            </a:r>
            <a:endParaRPr lang="en-US" dirty="0"/>
          </a:p>
        </p:txBody>
      </p:sp>
      <p:pic>
        <p:nvPicPr>
          <p:cNvPr id="6" name="7up-its-an-up-thing-short.wav">
            <a:hlinkClick r:id="" action="ppaction://media"/>
          </p:cNvPr>
          <p:cNvPicPr>
            <a:picLocks noGrp="1" noRot="1" noChangeAspect="1"/>
          </p:cNvPicPr>
          <p:nvPr>
            <p:ph idx="1"/>
            <a:wavAudioFile r:embed="rId1" name="7up-its-an-up-thing-short.wav"/>
          </p:nvPr>
        </p:nvPicPr>
        <p:blipFill>
          <a:blip r:embed="rId6" cstate="print"/>
          <a:stretch>
            <a:fillRect/>
          </a:stretch>
        </p:blipFill>
        <p:spPr>
          <a:xfrm>
            <a:off x="1143000" y="1828800"/>
            <a:ext cx="304800" cy="304800"/>
          </a:xfrm>
          <a:prstGeom prst="rect">
            <a:avLst/>
          </a:prstGeom>
        </p:spPr>
      </p:pic>
      <p:pic>
        <p:nvPicPr>
          <p:cNvPr id="7" name="toysrus-kid-i-dont-wanta-grow-up.wav">
            <a:hlinkClick r:id="" action="ppaction://media"/>
          </p:cNvPr>
          <p:cNvPicPr>
            <a:picLocks noRot="1" noChangeAspect="1"/>
          </p:cNvPicPr>
          <p:nvPr>
            <a:wavAudioFile r:embed="rId2" name="toysrus-kid-i-dont-wanta-grow-up.wav"/>
          </p:nvPr>
        </p:nvPicPr>
        <p:blipFill>
          <a:blip r:embed="rId7" cstate="print"/>
          <a:stretch>
            <a:fillRect/>
          </a:stretch>
        </p:blipFill>
        <p:spPr>
          <a:xfrm>
            <a:off x="3124200" y="1828800"/>
            <a:ext cx="304800" cy="304800"/>
          </a:xfrm>
          <a:prstGeom prst="rect">
            <a:avLst/>
          </a:prstGeom>
        </p:spPr>
      </p:pic>
      <p:pic>
        <p:nvPicPr>
          <p:cNvPr id="8" name="life-savers-5-99.wav">
            <a:hlinkClick r:id="" action="ppaction://media"/>
          </p:cNvPr>
          <p:cNvPicPr>
            <a:picLocks noRot="1" noChangeAspect="1"/>
          </p:cNvPicPr>
          <p:nvPr>
            <a:wavAudioFile r:embed="rId3" name="life-savers-5-99.wav"/>
          </p:nvPr>
        </p:nvPicPr>
        <p:blipFill>
          <a:blip r:embed="rId8" cstate="print"/>
          <a:stretch>
            <a:fillRect/>
          </a:stretch>
        </p:blipFill>
        <p:spPr>
          <a:xfrm>
            <a:off x="5181600" y="1828800"/>
            <a:ext cx="304800" cy="304800"/>
          </a:xfrm>
          <a:prstGeom prst="rect">
            <a:avLst/>
          </a:prstGeom>
        </p:spPr>
      </p:pic>
      <p:pic>
        <p:nvPicPr>
          <p:cNvPr id="9" name="diet-coke-just-for-the-taste-of-it-85.wav">
            <a:hlinkClick r:id="" action="ppaction://media"/>
          </p:cNvPr>
          <p:cNvPicPr>
            <a:picLocks noRot="1" noChangeAspect="1"/>
          </p:cNvPicPr>
          <p:nvPr>
            <a:wavAudioFile r:embed="rId4" name="diet-coke-just-for-the-taste-of-it-85.wav"/>
          </p:nvPr>
        </p:nvPicPr>
        <p:blipFill>
          <a:blip r:embed="rId9" cstate="print"/>
          <a:stretch>
            <a:fillRect/>
          </a:stretch>
        </p:blipFill>
        <p:spPr>
          <a:xfrm>
            <a:off x="7467600" y="1600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48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140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580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984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AutoNum type="arabicPeriod" startAt="12"/>
            </a:pPr>
            <a:r>
              <a:rPr lang="en-US" dirty="0" smtClean="0"/>
              <a:t>       in</a:t>
            </a:r>
          </a:p>
          <a:p>
            <a:pPr marL="624078" indent="-514350">
              <a:buAutoNum type="arabicPeriod" startAt="12"/>
            </a:pPr>
            <a:r>
              <a:rPr lang="en-US" dirty="0" smtClean="0"/>
              <a:t>4.5 cm</a:t>
            </a:r>
          </a:p>
          <a:p>
            <a:pPr marL="624078" indent="-514350">
              <a:buAutoNum type="arabicPeriod" startAt="12"/>
            </a:pPr>
            <a:r>
              <a:rPr lang="en-US" dirty="0" smtClean="0"/>
              <a:t>3.3 cm</a:t>
            </a:r>
          </a:p>
          <a:p>
            <a:pPr marL="624078" indent="-514350">
              <a:buAutoNum type="arabicPeriod" startAt="12"/>
            </a:pPr>
            <a:r>
              <a:rPr lang="en-US" dirty="0" smtClean="0"/>
              <a:t>1 ¼ in</a:t>
            </a:r>
          </a:p>
          <a:p>
            <a:pPr marL="624078" indent="-514350">
              <a:buAutoNum type="arabicPeriod" startAt="12"/>
            </a:pP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22.	</a:t>
            </a:r>
            <a:r>
              <a:rPr lang="en-US" dirty="0" smtClean="0"/>
              <a:t>29.5 mm</a:t>
            </a:r>
            <a:r>
              <a:rPr lang="en-US" dirty="0" smtClean="0"/>
              <a:t>	</a:t>
            </a:r>
            <a:r>
              <a:rPr lang="en-US" dirty="0" smtClean="0"/>
              <a:t>23</a:t>
            </a:r>
            <a:r>
              <a:rPr lang="en-US" dirty="0" smtClean="0"/>
              <a:t>.	</a:t>
            </a:r>
            <a:r>
              <a:rPr lang="en-US" dirty="0" smtClean="0"/>
              <a:t>1 ¼ in</a:t>
            </a:r>
            <a:r>
              <a:rPr lang="en-US" dirty="0" smtClean="0"/>
              <a:t>	24</a:t>
            </a:r>
            <a:r>
              <a:rPr lang="en-US" dirty="0" smtClean="0"/>
              <a:t>.  1     in </a:t>
            </a:r>
            <a:endParaRPr lang="en-US" dirty="0" smtClean="0"/>
          </a:p>
          <a:p>
            <a:pPr marL="624078" indent="-514350">
              <a:buAutoNum type="arabicPeriod" startAt="12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p.17</a:t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219200" y="1295400"/>
          <a:ext cx="457200" cy="644236"/>
        </p:xfrm>
        <a:graphic>
          <a:graphicData uri="http://schemas.openxmlformats.org/presentationml/2006/ole">
            <p:oleObj spid="_x0000_s2050" name="Equation" r:id="rId3" imgW="279360" imgH="393480" progId="Equation.3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7086600" y="3581400"/>
          <a:ext cx="353961" cy="685800"/>
        </p:xfrm>
        <a:graphic>
          <a:graphicData uri="http://schemas.openxmlformats.org/presentationml/2006/ole">
            <p:oleObj spid="_x0000_s2051" name="Equation" r:id="rId4" imgW="20304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25.	</a:t>
            </a:r>
            <a:r>
              <a:rPr lang="en-US" dirty="0" smtClean="0"/>
              <a:t>2.8 cm</a:t>
            </a:r>
            <a:r>
              <a:rPr lang="en-US" dirty="0" smtClean="0"/>
              <a:t>	26.	</a:t>
            </a:r>
            <a:r>
              <a:rPr lang="en-US" dirty="0" smtClean="0"/>
              <a:t>2.4 cm</a:t>
            </a:r>
            <a:r>
              <a:rPr lang="en-US" dirty="0" smtClean="0"/>
              <a:t>	27</a:t>
            </a:r>
            <a:r>
              <a:rPr lang="en-US" dirty="0" smtClean="0"/>
              <a:t>. 1 ¼ in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28.			29.			30.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3000" y="762000"/>
            <a:ext cx="6324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31.			32.			33.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34.	yes		</a:t>
            </a:r>
          </a:p>
          <a:p>
            <a:pPr>
              <a:buNone/>
            </a:pPr>
            <a:r>
              <a:rPr lang="en-US" dirty="0" smtClean="0"/>
              <a:t>35.  no</a:t>
            </a:r>
          </a:p>
          <a:p>
            <a:pPr>
              <a:buNone/>
            </a:pPr>
            <a:r>
              <a:rPr lang="en-US" dirty="0" smtClean="0"/>
              <a:t>36.  no</a:t>
            </a:r>
          </a:p>
          <a:p>
            <a:pPr>
              <a:buNone/>
            </a:pPr>
            <a:r>
              <a:rPr lang="en-US" dirty="0" smtClean="0"/>
              <a:t>37.  yes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You can study sections 1.1-1.3 in your textbook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-3341373" y="609600"/>
            <a:ext cx="1582677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Your first TEST will be </a:t>
            </a:r>
          </a:p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next Tuesday, Aug 31!!!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298</TotalTime>
  <Words>224</Words>
  <Application>Microsoft Office PowerPoint</Application>
  <PresentationFormat>On-screen Show (4:3)</PresentationFormat>
  <Paragraphs>52</Paragraphs>
  <Slides>15</Slides>
  <Notes>0</Notes>
  <HiddenSlides>0</HiddenSlides>
  <MMClips>4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Concourse</vt:lpstr>
      <vt:lpstr>Equation</vt:lpstr>
      <vt:lpstr>Microsoft Equation 3.0</vt:lpstr>
      <vt:lpstr>Introduction to distance and midpoint</vt:lpstr>
      <vt:lpstr>Bellringer</vt:lpstr>
      <vt:lpstr>Take your homework and get on your feet!</vt:lpstr>
      <vt:lpstr>p.17 </vt:lpstr>
      <vt:lpstr>Slide 5</vt:lpstr>
      <vt:lpstr>Slide 6</vt:lpstr>
      <vt:lpstr>Slide 7</vt:lpstr>
      <vt:lpstr>Slide 8</vt:lpstr>
      <vt:lpstr>Slide 9</vt:lpstr>
      <vt:lpstr>Distance and Midpoints</vt:lpstr>
      <vt:lpstr>Distance and Midpoint on a number line</vt:lpstr>
      <vt:lpstr>Distance on a number line</vt:lpstr>
      <vt:lpstr>Midpoint on a number line</vt:lpstr>
      <vt:lpstr>Slide 14</vt:lpstr>
      <vt:lpstr>Page 25(13-18,31-36)</vt:lpstr>
    </vt:vector>
  </TitlesOfParts>
  <Company>Cabot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BeasoA</dc:creator>
  <cp:lastModifiedBy>BeasoA</cp:lastModifiedBy>
  <cp:revision>21</cp:revision>
  <dcterms:created xsi:type="dcterms:W3CDTF">2010-08-25T23:57:06Z</dcterms:created>
  <dcterms:modified xsi:type="dcterms:W3CDTF">2010-08-26T17:45:12Z</dcterms:modified>
</cp:coreProperties>
</file>